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69" r:id="rId4"/>
    <p:sldId id="265" r:id="rId5"/>
    <p:sldId id="270" r:id="rId6"/>
    <p:sldId id="271" r:id="rId7"/>
    <p:sldId id="272" r:id="rId8"/>
    <p:sldId id="27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1500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FF8B0D-FBAA-0E4C-AE1B-8818E3E84967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11C0D7-A54C-5E40-84B4-D0692C33BE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590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4708" indent="-174708">
              <a:buFont typeface="Arial" pitchFamily="34" charset="0"/>
              <a:buChar char="•"/>
              <a:defRPr/>
            </a:pPr>
            <a:r>
              <a:rPr lang="en-US" dirty="0">
                <a:latin typeface="+mn-lt"/>
                <a:ea typeface="+mn-ea"/>
                <a:cs typeface="+mn-cs"/>
              </a:rPr>
              <a:t>Geospatial Knowledge </a:t>
            </a:r>
          </a:p>
          <a:p>
            <a:pPr marL="174708" indent="-174708">
              <a:buFont typeface="Arial" pitchFamily="34" charset="0"/>
              <a:buChar char="•"/>
              <a:defRPr/>
            </a:pPr>
            <a:endParaRPr lang="en-US" dirty="0">
              <a:latin typeface="+mn-lt"/>
              <a:ea typeface="+mn-ea"/>
              <a:cs typeface="+mn-cs"/>
            </a:endParaRPr>
          </a:p>
          <a:p>
            <a:pPr marL="640594" lvl="1" indent="-174708">
              <a:buFont typeface="Arial" pitchFamily="34" charset="0"/>
              <a:buChar char="•"/>
              <a:defRPr/>
            </a:pPr>
            <a:r>
              <a:rPr lang="en-US" dirty="0">
                <a:latin typeface="+mn-lt"/>
                <a:ea typeface="+mn-ea"/>
              </a:rPr>
              <a:t>&gt;The "N" in our University’s logo </a:t>
            </a:r>
          </a:p>
          <a:p>
            <a:pPr marL="1106481" lvl="2" indent="-174708">
              <a:buFont typeface="Arial" pitchFamily="34" charset="0"/>
              <a:buChar char="•"/>
              <a:defRPr/>
            </a:pPr>
            <a:endParaRPr lang="en-US" dirty="0">
              <a:latin typeface="+mn-lt"/>
              <a:ea typeface="+mn-ea"/>
            </a:endParaRPr>
          </a:p>
          <a:p>
            <a:pPr marL="640594" lvl="1" indent="-174708">
              <a:buFont typeface="Arial" pitchFamily="34" charset="0"/>
              <a:buChar char="•"/>
              <a:defRPr/>
            </a:pPr>
            <a:r>
              <a:rPr lang="en-US" dirty="0">
                <a:latin typeface="+mn-lt"/>
                <a:ea typeface="+mn-ea"/>
              </a:rPr>
              <a:t>Geospatial knowledge is kept in many forms</a:t>
            </a:r>
          </a:p>
          <a:p>
            <a:pPr marL="640594" lvl="1" indent="-174708">
              <a:buFont typeface="Arial" pitchFamily="34" charset="0"/>
              <a:buChar char="•"/>
              <a:defRPr/>
            </a:pPr>
            <a:endParaRPr lang="en-US" dirty="0">
              <a:latin typeface="+mn-lt"/>
              <a:ea typeface="+mn-ea"/>
            </a:endParaRPr>
          </a:p>
          <a:p>
            <a:pPr marL="1106481" lvl="2" indent="-174708">
              <a:buFont typeface="Arial" pitchFamily="34" charset="0"/>
              <a:buChar char="•"/>
              <a:defRPr/>
            </a:pPr>
            <a:r>
              <a:rPr lang="en-US" dirty="0">
                <a:latin typeface="+mn-lt"/>
                <a:ea typeface="+mn-ea"/>
              </a:rPr>
              <a:t>&gt; The Pyramids - I was here and I was great - a geographic marker</a:t>
            </a:r>
          </a:p>
          <a:p>
            <a:pPr marL="1106481" lvl="2" indent="-174708">
              <a:buFont typeface="Arial" pitchFamily="34" charset="0"/>
              <a:buChar char="•"/>
              <a:defRPr/>
            </a:pPr>
            <a:endParaRPr lang="en-US" dirty="0">
              <a:latin typeface="+mn-lt"/>
              <a:ea typeface="+mn-ea"/>
            </a:endParaRPr>
          </a:p>
          <a:p>
            <a:pPr marL="1106481" lvl="2" indent="-174708">
              <a:buFont typeface="Arial" pitchFamily="34" charset="0"/>
              <a:buChar char="•"/>
              <a:defRPr/>
            </a:pPr>
            <a:r>
              <a:rPr lang="en-US" dirty="0">
                <a:latin typeface="+mn-lt"/>
                <a:ea typeface="+mn-ea"/>
              </a:rPr>
              <a:t>&gt; Polynesian stick maps – captures geospatial knowledge </a:t>
            </a:r>
          </a:p>
          <a:p>
            <a:pPr marL="1106481" lvl="2" indent="-174708">
              <a:buFont typeface="Arial" pitchFamily="34" charset="0"/>
              <a:buChar char="•"/>
              <a:defRPr/>
            </a:pPr>
            <a:endParaRPr lang="en-US" dirty="0">
              <a:latin typeface="+mn-lt"/>
              <a:ea typeface="+mn-ea"/>
            </a:endParaRPr>
          </a:p>
          <a:p>
            <a:pPr marL="1106481" lvl="2" indent="-174708">
              <a:buFont typeface="Arial" pitchFamily="34" charset="0"/>
              <a:buChar char="•"/>
              <a:defRPr/>
            </a:pPr>
            <a:r>
              <a:rPr lang="en-US" dirty="0">
                <a:latin typeface="+mn-lt"/>
                <a:ea typeface="+mn-ea"/>
              </a:rPr>
              <a:t>Maps in many forms</a:t>
            </a:r>
          </a:p>
          <a:p>
            <a:pPr marL="1572368" lvl="3" indent="-174708">
              <a:buFont typeface="Arial" pitchFamily="34" charset="0"/>
              <a:buChar char="•"/>
              <a:defRPr/>
            </a:pPr>
            <a:r>
              <a:rPr lang="en-US" dirty="0">
                <a:latin typeface="+mn-lt"/>
                <a:ea typeface="+mn-ea"/>
              </a:rPr>
              <a:t>&gt; Eastern Europe</a:t>
            </a:r>
          </a:p>
          <a:p>
            <a:pPr marL="1572368" lvl="3" indent="-174708">
              <a:buFont typeface="Arial" pitchFamily="34" charset="0"/>
              <a:buChar char="•"/>
              <a:defRPr/>
            </a:pPr>
            <a:r>
              <a:rPr lang="en-US" dirty="0">
                <a:latin typeface="+mn-lt"/>
                <a:ea typeface="+mn-ea"/>
              </a:rPr>
              <a:t>&gt; U.S.</a:t>
            </a:r>
          </a:p>
          <a:p>
            <a:pPr marL="1106481" lvl="2" indent="-174708">
              <a:buFont typeface="Arial" pitchFamily="34" charset="0"/>
              <a:buChar char="•"/>
              <a:defRPr/>
            </a:pPr>
            <a:r>
              <a:rPr lang="en-US" dirty="0">
                <a:latin typeface="+mn-lt"/>
                <a:ea typeface="+mn-ea"/>
              </a:rPr>
              <a:t>&gt; And a road-side marker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583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1B29C40-3BC5-45B5-BE07-B8DAC0757040}" type="slidenum">
              <a:rPr lang="en-US" altLang="en-US" sz="1200"/>
              <a:pPr/>
              <a:t>2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628624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22C430D-4767-014D-AF43-983F28A299F2}" type="slidenum">
              <a:rPr lang="en-US"/>
              <a:pPr/>
              <a:t>3</a:t>
            </a:fld>
            <a:endParaRPr lang="en-US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1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434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37F49F1-62C4-0D41-85EA-48ED3F5AC057}" type="slidenum">
              <a:rPr lang="en-US"/>
              <a:pPr/>
              <a:t>6</a:t>
            </a:fld>
            <a:endParaRPr lang="en-US"/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91852" tIns="45926" rIns="91852" bIns="45926"/>
          <a:lstStyle/>
          <a:p>
            <a:r>
              <a:rPr lang="en-US">
                <a:latin typeface="Times New Roman" pitchFamily="-111" charset="0"/>
              </a:rPr>
              <a:t>DRM</a:t>
            </a:r>
          </a:p>
        </p:txBody>
      </p:sp>
    </p:spTree>
    <p:extLst>
      <p:ext uri="{BB962C8B-B14F-4D97-AF65-F5344CB8AC3E}">
        <p14:creationId xmlns:p14="http://schemas.microsoft.com/office/powerpoint/2010/main" val="1029679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07CF1B6-0C68-BA44-B036-ED3EFCBF8D6C}" type="slidenum">
              <a:rPr lang="en-US"/>
              <a:pPr/>
              <a:t>7</a:t>
            </a:fld>
            <a:endParaRPr lang="en-US"/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1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707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C79E88A-5CAF-8A44-AF16-4D8E72AC9B54}" type="slidenum">
              <a:rPr lang="en-US"/>
              <a:pPr/>
              <a:t>8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1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414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3C4E-9E0B-8F46-A549-C8A730D7C85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B8B7CE-B669-CB4C-9F8C-AC60CBE18E0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GEOSPATIAL DATA ANALYSIS USING 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Baburao Kamble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U</a:t>
            </a:r>
            <a:r>
              <a:rPr lang="en-US" dirty="0" smtClean="0"/>
              <a:t>niversity of </a:t>
            </a:r>
            <a:r>
              <a:rPr lang="en-US" dirty="0">
                <a:solidFill>
                  <a:srgbClr val="FF0000"/>
                </a:solidFill>
              </a:rPr>
              <a:t>N</a:t>
            </a:r>
            <a:r>
              <a:rPr lang="en-US" dirty="0" smtClean="0"/>
              <a:t>ebraska-</a:t>
            </a:r>
            <a:r>
              <a:rPr lang="en-US" dirty="0">
                <a:solidFill>
                  <a:srgbClr val="FF0000"/>
                </a:solidFill>
              </a:rPr>
              <a:t>L</a:t>
            </a:r>
            <a:r>
              <a:rPr lang="en-US" dirty="0" smtClean="0"/>
              <a:t>incoln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http://www.esri.com/news/arcnews/fall10articles/fall10gifs/p7p1-l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38" y="228600"/>
            <a:ext cx="8572500" cy="642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1788" y="244475"/>
            <a:ext cx="8229600" cy="5905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smtClean="0">
                <a:solidFill>
                  <a:srgbClr val="FF0000"/>
                </a:solidFill>
              </a:rPr>
              <a:t>Geo-Spatial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212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2"/>
          <p:cNvSpPr txBox="1">
            <a:spLocks noChangeArrowheads="1"/>
          </p:cNvSpPr>
          <p:nvPr/>
        </p:nvSpPr>
        <p:spPr bwMode="auto">
          <a:xfrm>
            <a:off x="322263" y="522288"/>
            <a:ext cx="191928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>
              <a:latin typeface="Times" pitchFamily="-111" charset="0"/>
            </a:endParaRPr>
          </a:p>
        </p:txBody>
      </p:sp>
      <p:sp>
        <p:nvSpPr>
          <p:cNvPr id="209923" name="Text Box 3"/>
          <p:cNvSpPr txBox="1">
            <a:spLocks noChangeArrowheads="1"/>
          </p:cNvSpPr>
          <p:nvPr/>
        </p:nvSpPr>
        <p:spPr bwMode="auto">
          <a:xfrm>
            <a:off x="311150" y="2819747"/>
            <a:ext cx="2506663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32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Geospatial Data Layers</a:t>
            </a:r>
            <a:endParaRPr lang="en-US" sz="3200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17813" y="252413"/>
            <a:ext cx="5091112" cy="6211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0622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 descr="http://www.extension.org/sites/default/files/gpscollar_bea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63" y="1576388"/>
            <a:ext cx="3713162" cy="2024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5" name="Picture 6" descr="http://spie.org/Images/Graphics/Newsroom/Imported/1226/1226_fig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3017838"/>
            <a:ext cx="4784725" cy="358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6" name="Picture 8" descr="http://4.bp.blogspot.com/-cIZMjLQiG58/UmAh30CfRrI/AAAAAAAAblM/otn-h4xr7BU/s1600/UAV-precision-agricultur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225" y="1358900"/>
            <a:ext cx="1060450" cy="159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7" name="TextBox 6"/>
          <p:cNvSpPr txBox="1">
            <a:spLocks noChangeArrowheads="1"/>
          </p:cNvSpPr>
          <p:nvPr/>
        </p:nvSpPr>
        <p:spPr bwMode="auto">
          <a:xfrm>
            <a:off x="800100" y="728663"/>
            <a:ext cx="27876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Wildlife Monitoring </a:t>
            </a:r>
          </a:p>
        </p:txBody>
      </p:sp>
      <p:pic>
        <p:nvPicPr>
          <p:cNvPr id="38918" name="Picture 4" descr="https://encrypted-tbn0.gstatic.com/images?q=tbn:ANd9GcTDmEZipaGBmCG845M4SxePhpAx7-k0o3gVg_i7vu1Y9X32GOZICCkIlQIk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897063"/>
            <a:ext cx="18923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9" name="TextBox 1"/>
          <p:cNvSpPr txBox="1">
            <a:spLocks noChangeArrowheads="1"/>
          </p:cNvSpPr>
          <p:nvPr/>
        </p:nvSpPr>
        <p:spPr bwMode="auto">
          <a:xfrm>
            <a:off x="5391150" y="725488"/>
            <a:ext cx="29940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Precision Agriculture</a:t>
            </a:r>
          </a:p>
        </p:txBody>
      </p:sp>
      <p:pic>
        <p:nvPicPr>
          <p:cNvPr id="38920" name="Picture 10" descr="http://www.washington.edu/news/files/2012/09/RUTZ_crow_with_tag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733800"/>
            <a:ext cx="271145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0089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46105" y="1296909"/>
            <a:ext cx="8229600" cy="2796528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Widely used file type for saving geographical </a:t>
            </a:r>
            <a:r>
              <a:rPr lang="en-GB" dirty="0" smtClean="0"/>
              <a:t>features (ESRI) </a:t>
            </a:r>
            <a:endParaRPr lang="en-GB" dirty="0" smtClean="0"/>
          </a:p>
          <a:p>
            <a:r>
              <a:rPr lang="en-GB" dirty="0" smtClean="0"/>
              <a:t>Vector based:</a:t>
            </a:r>
          </a:p>
          <a:p>
            <a:pPr lvl="1"/>
            <a:r>
              <a:rPr lang="en-GB" dirty="0" smtClean="0"/>
              <a:t>Point</a:t>
            </a:r>
          </a:p>
          <a:p>
            <a:pPr lvl="1"/>
            <a:r>
              <a:rPr lang="en-GB" dirty="0" smtClean="0"/>
              <a:t>Polyline</a:t>
            </a:r>
          </a:p>
          <a:p>
            <a:pPr lvl="1"/>
            <a:r>
              <a:rPr lang="en-GB" dirty="0" smtClean="0"/>
              <a:t>Polygon</a:t>
            </a:r>
          </a:p>
          <a:p>
            <a:endParaRPr lang="en-GB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a </a:t>
            </a:r>
            <a:r>
              <a:rPr lang="en-GB" dirty="0" err="1" smtClean="0"/>
              <a:t>shapefile</a:t>
            </a:r>
            <a:r>
              <a:rPr lang="en-GB" dirty="0" smtClean="0"/>
              <a:t>?</a:t>
            </a:r>
            <a:endParaRPr lang="en-GB" dirty="0"/>
          </a:p>
        </p:txBody>
      </p:sp>
      <p:grpSp>
        <p:nvGrpSpPr>
          <p:cNvPr id="3" name="Group 2"/>
          <p:cNvGrpSpPr/>
          <p:nvPr/>
        </p:nvGrpSpPr>
        <p:grpSpPr>
          <a:xfrm>
            <a:off x="683568" y="3736099"/>
            <a:ext cx="7016418" cy="2266122"/>
            <a:chOff x="683568" y="3736099"/>
            <a:chExt cx="7016418" cy="2266122"/>
          </a:xfrm>
        </p:grpSpPr>
        <p:sp>
          <p:nvSpPr>
            <p:cNvPr id="2" name="Oval 1"/>
            <p:cNvSpPr/>
            <p:nvPr/>
          </p:nvSpPr>
          <p:spPr>
            <a:xfrm>
              <a:off x="1115616" y="4293096"/>
              <a:ext cx="144016" cy="14401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Oval 5"/>
            <p:cNvSpPr/>
            <p:nvPr/>
          </p:nvSpPr>
          <p:spPr>
            <a:xfrm>
              <a:off x="1304026" y="4869160"/>
              <a:ext cx="144016" cy="14401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/>
            <p:cNvSpPr/>
            <p:nvPr/>
          </p:nvSpPr>
          <p:spPr>
            <a:xfrm>
              <a:off x="1691680" y="4437112"/>
              <a:ext cx="144016" cy="14401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/>
            <p:cNvSpPr/>
            <p:nvPr/>
          </p:nvSpPr>
          <p:spPr>
            <a:xfrm>
              <a:off x="683568" y="4797152"/>
              <a:ext cx="144016" cy="14401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/>
            <p:cNvSpPr/>
            <p:nvPr/>
          </p:nvSpPr>
          <p:spPr>
            <a:xfrm>
              <a:off x="1747797" y="5157192"/>
              <a:ext cx="144016" cy="14401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/>
            <p:cNvSpPr/>
            <p:nvPr/>
          </p:nvSpPr>
          <p:spPr>
            <a:xfrm>
              <a:off x="959902" y="5278517"/>
              <a:ext cx="144016" cy="14401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/>
            <p:cNvSpPr/>
            <p:nvPr/>
          </p:nvSpPr>
          <p:spPr>
            <a:xfrm>
              <a:off x="1547664" y="5422533"/>
              <a:ext cx="144016" cy="14401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2627784" y="4176951"/>
              <a:ext cx="2035534" cy="1645920"/>
            </a:xfrm>
            <a:custGeom>
              <a:avLst/>
              <a:gdLst>
                <a:gd name="connsiteX0" fmla="*/ 556591 w 2035534"/>
                <a:gd name="connsiteY0" fmla="*/ 206734 h 1645920"/>
                <a:gd name="connsiteX1" fmla="*/ 0 w 2035534"/>
                <a:gd name="connsiteY1" fmla="*/ 659958 h 1645920"/>
                <a:gd name="connsiteX2" fmla="*/ 747423 w 2035534"/>
                <a:gd name="connsiteY2" fmla="*/ 1645920 h 1645920"/>
                <a:gd name="connsiteX3" fmla="*/ 1924216 w 2035534"/>
                <a:gd name="connsiteY3" fmla="*/ 1367624 h 1645920"/>
                <a:gd name="connsiteX4" fmla="*/ 1478943 w 2035534"/>
                <a:gd name="connsiteY4" fmla="*/ 1025718 h 1645920"/>
                <a:gd name="connsiteX5" fmla="*/ 2035534 w 2035534"/>
                <a:gd name="connsiteY5" fmla="*/ 0 h 1645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35534" h="1645920">
                  <a:moveTo>
                    <a:pt x="556591" y="206734"/>
                  </a:moveTo>
                  <a:lnTo>
                    <a:pt x="0" y="659958"/>
                  </a:lnTo>
                  <a:lnTo>
                    <a:pt x="747423" y="1645920"/>
                  </a:lnTo>
                  <a:lnTo>
                    <a:pt x="1924216" y="1367624"/>
                  </a:lnTo>
                  <a:lnTo>
                    <a:pt x="1478943" y="1025718"/>
                  </a:lnTo>
                  <a:lnTo>
                    <a:pt x="2035534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5076056" y="3736099"/>
              <a:ext cx="2623930" cy="2266122"/>
            </a:xfrm>
            <a:custGeom>
              <a:avLst/>
              <a:gdLst>
                <a:gd name="connsiteX0" fmla="*/ 723569 w 2623930"/>
                <a:gd name="connsiteY0" fmla="*/ 7951 h 2266122"/>
                <a:gd name="connsiteX1" fmla="*/ 0 w 2623930"/>
                <a:gd name="connsiteY1" fmla="*/ 906449 h 2266122"/>
                <a:gd name="connsiteX2" fmla="*/ 540689 w 2623930"/>
                <a:gd name="connsiteY2" fmla="*/ 1049572 h 2266122"/>
                <a:gd name="connsiteX3" fmla="*/ 564543 w 2623930"/>
                <a:gd name="connsiteY3" fmla="*/ 1884459 h 2266122"/>
                <a:gd name="connsiteX4" fmla="*/ 1176793 w 2623930"/>
                <a:gd name="connsiteY4" fmla="*/ 2266122 h 2266122"/>
                <a:gd name="connsiteX5" fmla="*/ 2623930 w 2623930"/>
                <a:gd name="connsiteY5" fmla="*/ 1494845 h 2266122"/>
                <a:gd name="connsiteX6" fmla="*/ 2242268 w 2623930"/>
                <a:gd name="connsiteY6" fmla="*/ 811033 h 2266122"/>
                <a:gd name="connsiteX7" fmla="*/ 1844703 w 2623930"/>
                <a:gd name="connsiteY7" fmla="*/ 47708 h 2266122"/>
                <a:gd name="connsiteX8" fmla="*/ 1264257 w 2623930"/>
                <a:gd name="connsiteY8" fmla="*/ 0 h 2266122"/>
                <a:gd name="connsiteX9" fmla="*/ 723569 w 2623930"/>
                <a:gd name="connsiteY9" fmla="*/ 7951 h 226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23930" h="2266122">
                  <a:moveTo>
                    <a:pt x="723569" y="7951"/>
                  </a:moveTo>
                  <a:lnTo>
                    <a:pt x="0" y="906449"/>
                  </a:lnTo>
                  <a:lnTo>
                    <a:pt x="540689" y="1049572"/>
                  </a:lnTo>
                  <a:lnTo>
                    <a:pt x="564543" y="1884459"/>
                  </a:lnTo>
                  <a:lnTo>
                    <a:pt x="1176793" y="2266122"/>
                  </a:lnTo>
                  <a:lnTo>
                    <a:pt x="2623930" y="1494845"/>
                  </a:lnTo>
                  <a:lnTo>
                    <a:pt x="2242268" y="811033"/>
                  </a:lnTo>
                  <a:lnTo>
                    <a:pt x="1844703" y="47708"/>
                  </a:lnTo>
                  <a:lnTo>
                    <a:pt x="1264257" y="0"/>
                  </a:lnTo>
                  <a:lnTo>
                    <a:pt x="723569" y="7951"/>
                  </a:lnTo>
                  <a:close/>
                </a:path>
              </a:pathLst>
            </a:custGeom>
            <a:pattFill prst="wdUpDiag">
              <a:fgClr>
                <a:schemeClr val="accent1">
                  <a:lumMod val="40000"/>
                  <a:lumOff val="60000"/>
                </a:schemeClr>
              </a:fgClr>
              <a:bgClr>
                <a:schemeClr val="accent1">
                  <a:lumMod val="20000"/>
                  <a:lumOff val="80000"/>
                </a:schemeClr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2493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671513" y="350838"/>
            <a:ext cx="7772400" cy="1143000"/>
          </a:xfrm>
          <a:noFill/>
        </p:spPr>
        <p:txBody>
          <a:bodyPr lIns="92075" tIns="46038" rIns="92075" bIns="46038"/>
          <a:lstStyle/>
          <a:p>
            <a:r>
              <a:rPr lang="en-US"/>
              <a:t>Raster and Vector Data</a:t>
            </a:r>
          </a:p>
        </p:txBody>
      </p:sp>
      <p:sp>
        <p:nvSpPr>
          <p:cNvPr id="9219" name="Rectangle 3"/>
          <p:cNvSpPr>
            <a:spLocks noChangeArrowheads="1"/>
          </p:cNvSpPr>
          <p:nvPr/>
        </p:nvSpPr>
        <p:spPr bwMode="auto">
          <a:xfrm>
            <a:off x="1235075" y="3006725"/>
            <a:ext cx="1279525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800" i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Point</a:t>
            </a:r>
          </a:p>
        </p:txBody>
      </p:sp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1219200" y="4038600"/>
            <a:ext cx="815975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sz="2800" i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Line</a:t>
            </a:r>
          </a:p>
        </p:txBody>
      </p:sp>
      <p:sp>
        <p:nvSpPr>
          <p:cNvPr id="9221" name="Rectangle 5"/>
          <p:cNvSpPr>
            <a:spLocks noChangeArrowheads="1"/>
          </p:cNvSpPr>
          <p:nvPr/>
        </p:nvSpPr>
        <p:spPr bwMode="auto">
          <a:xfrm>
            <a:off x="1143000" y="4953000"/>
            <a:ext cx="1368425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sz="2800" i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Polygon</a:t>
            </a:r>
          </a:p>
        </p:txBody>
      </p:sp>
      <p:sp>
        <p:nvSpPr>
          <p:cNvPr id="9222" name="Rectangle 6"/>
          <p:cNvSpPr>
            <a:spLocks noChangeArrowheads="1"/>
          </p:cNvSpPr>
          <p:nvPr/>
        </p:nvSpPr>
        <p:spPr bwMode="auto">
          <a:xfrm>
            <a:off x="4038600" y="2057400"/>
            <a:ext cx="11303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sz="2800" i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Vector</a:t>
            </a:r>
          </a:p>
        </p:txBody>
      </p:sp>
      <p:sp>
        <p:nvSpPr>
          <p:cNvPr id="9223" name="Rectangle 7"/>
          <p:cNvSpPr>
            <a:spLocks noChangeArrowheads="1"/>
          </p:cNvSpPr>
          <p:nvPr/>
        </p:nvSpPr>
        <p:spPr bwMode="auto">
          <a:xfrm>
            <a:off x="6934200" y="2057400"/>
            <a:ext cx="111125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sz="2800" i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Raster</a:t>
            </a:r>
          </a:p>
        </p:txBody>
      </p:sp>
      <p:sp>
        <p:nvSpPr>
          <p:cNvPr id="16392" name="Freeform 8"/>
          <p:cNvSpPr>
            <a:spLocks/>
          </p:cNvSpPr>
          <p:nvPr/>
        </p:nvSpPr>
        <p:spPr bwMode="auto">
          <a:xfrm>
            <a:off x="4054475" y="4302125"/>
            <a:ext cx="1449388" cy="1588"/>
          </a:xfrm>
          <a:custGeom>
            <a:avLst/>
            <a:gdLst>
              <a:gd name="T0" fmla="*/ 0 w 913"/>
              <a:gd name="T1" fmla="*/ 0 h 1"/>
              <a:gd name="T2" fmla="*/ 1447800 w 913"/>
              <a:gd name="T3" fmla="*/ 0 h 1"/>
              <a:gd name="T4" fmla="*/ 0 60000 65536"/>
              <a:gd name="T5" fmla="*/ 0 60000 65536"/>
              <a:gd name="T6" fmla="*/ 0 w 913"/>
              <a:gd name="T7" fmla="*/ 0 h 1"/>
              <a:gd name="T8" fmla="*/ 913 w 913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913" h="1">
                <a:moveTo>
                  <a:pt x="0" y="0"/>
                </a:moveTo>
                <a:lnTo>
                  <a:pt x="912" y="0"/>
                </a:lnTo>
              </a:path>
            </a:pathLst>
          </a:custGeom>
          <a:noFill/>
          <a:ln w="12700" cap="rnd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Oval 9"/>
          <p:cNvSpPr>
            <a:spLocks noChangeArrowheads="1"/>
          </p:cNvSpPr>
          <p:nvPr/>
        </p:nvSpPr>
        <p:spPr bwMode="auto">
          <a:xfrm>
            <a:off x="4511675" y="3082925"/>
            <a:ext cx="76200" cy="762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Rectangle 10"/>
          <p:cNvSpPr>
            <a:spLocks noChangeArrowheads="1"/>
          </p:cNvSpPr>
          <p:nvPr/>
        </p:nvSpPr>
        <p:spPr bwMode="auto">
          <a:xfrm>
            <a:off x="7331075" y="30067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5" name="Rectangle 11"/>
          <p:cNvSpPr>
            <a:spLocks noChangeArrowheads="1"/>
          </p:cNvSpPr>
          <p:nvPr/>
        </p:nvSpPr>
        <p:spPr bwMode="auto">
          <a:xfrm>
            <a:off x="6873875" y="40735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6" name="Rectangle 12"/>
          <p:cNvSpPr>
            <a:spLocks noChangeArrowheads="1"/>
          </p:cNvSpPr>
          <p:nvPr/>
        </p:nvSpPr>
        <p:spPr bwMode="auto">
          <a:xfrm>
            <a:off x="7559675" y="52165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7" name="Rectangle 13"/>
          <p:cNvSpPr>
            <a:spLocks noChangeArrowheads="1"/>
          </p:cNvSpPr>
          <p:nvPr/>
        </p:nvSpPr>
        <p:spPr bwMode="auto">
          <a:xfrm>
            <a:off x="7331075" y="52165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8" name="Rectangle 14"/>
          <p:cNvSpPr>
            <a:spLocks noChangeArrowheads="1"/>
          </p:cNvSpPr>
          <p:nvPr/>
        </p:nvSpPr>
        <p:spPr bwMode="auto">
          <a:xfrm>
            <a:off x="7102475" y="52165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9" name="Rectangle 15"/>
          <p:cNvSpPr>
            <a:spLocks noChangeArrowheads="1"/>
          </p:cNvSpPr>
          <p:nvPr/>
        </p:nvSpPr>
        <p:spPr bwMode="auto">
          <a:xfrm>
            <a:off x="7559675" y="54451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0" name="Rectangle 16"/>
          <p:cNvSpPr>
            <a:spLocks noChangeArrowheads="1"/>
          </p:cNvSpPr>
          <p:nvPr/>
        </p:nvSpPr>
        <p:spPr bwMode="auto">
          <a:xfrm>
            <a:off x="7331075" y="54451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1" name="Rectangle 17"/>
          <p:cNvSpPr>
            <a:spLocks noChangeArrowheads="1"/>
          </p:cNvSpPr>
          <p:nvPr/>
        </p:nvSpPr>
        <p:spPr bwMode="auto">
          <a:xfrm>
            <a:off x="7102475" y="54451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Rectangle 18"/>
          <p:cNvSpPr>
            <a:spLocks noChangeArrowheads="1"/>
          </p:cNvSpPr>
          <p:nvPr/>
        </p:nvSpPr>
        <p:spPr bwMode="auto">
          <a:xfrm>
            <a:off x="7559675" y="56737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3" name="Rectangle 19"/>
          <p:cNvSpPr>
            <a:spLocks noChangeArrowheads="1"/>
          </p:cNvSpPr>
          <p:nvPr/>
        </p:nvSpPr>
        <p:spPr bwMode="auto">
          <a:xfrm>
            <a:off x="7331075" y="56737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4" name="Rectangle 20"/>
          <p:cNvSpPr>
            <a:spLocks noChangeArrowheads="1"/>
          </p:cNvSpPr>
          <p:nvPr/>
        </p:nvSpPr>
        <p:spPr bwMode="auto">
          <a:xfrm>
            <a:off x="7102475" y="56737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5" name="Rectangle 21"/>
          <p:cNvSpPr>
            <a:spLocks noChangeArrowheads="1"/>
          </p:cNvSpPr>
          <p:nvPr/>
        </p:nvSpPr>
        <p:spPr bwMode="auto">
          <a:xfrm>
            <a:off x="7559675" y="40735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6" name="Rectangle 22"/>
          <p:cNvSpPr>
            <a:spLocks noChangeArrowheads="1"/>
          </p:cNvSpPr>
          <p:nvPr/>
        </p:nvSpPr>
        <p:spPr bwMode="auto">
          <a:xfrm>
            <a:off x="7331075" y="40735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7" name="Rectangle 23"/>
          <p:cNvSpPr>
            <a:spLocks noChangeArrowheads="1"/>
          </p:cNvSpPr>
          <p:nvPr/>
        </p:nvSpPr>
        <p:spPr bwMode="auto">
          <a:xfrm>
            <a:off x="7102475" y="40735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Rectangle 24"/>
          <p:cNvSpPr>
            <a:spLocks noChangeArrowheads="1"/>
          </p:cNvSpPr>
          <p:nvPr/>
        </p:nvSpPr>
        <p:spPr bwMode="auto">
          <a:xfrm>
            <a:off x="4283075" y="5140325"/>
            <a:ext cx="838200" cy="7620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9" name="Rectangle 25"/>
          <p:cNvSpPr>
            <a:spLocks noChangeArrowheads="1"/>
          </p:cNvSpPr>
          <p:nvPr/>
        </p:nvSpPr>
        <p:spPr bwMode="auto">
          <a:xfrm>
            <a:off x="7788275" y="4073525"/>
            <a:ext cx="228600" cy="228600"/>
          </a:xfrm>
          <a:prstGeom prst="rect">
            <a:avLst/>
          </a:prstGeom>
          <a:solidFill>
            <a:srgbClr val="FFFF66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10" name="Text Box 26"/>
          <p:cNvSpPr txBox="1">
            <a:spLocks noChangeArrowheads="1"/>
          </p:cNvSpPr>
          <p:nvPr/>
        </p:nvSpPr>
        <p:spPr bwMode="auto">
          <a:xfrm>
            <a:off x="762000" y="1503363"/>
            <a:ext cx="7215188" cy="4572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>
                <a:solidFill>
                  <a:schemeClr val="accent2"/>
                </a:solidFill>
              </a:rPr>
              <a:t>Raster</a:t>
            </a:r>
            <a:r>
              <a:rPr lang="en-US"/>
              <a:t> data are described by a cell grid, one value per cell</a:t>
            </a:r>
          </a:p>
        </p:txBody>
      </p:sp>
      <p:sp>
        <p:nvSpPr>
          <p:cNvPr id="16411" name="Text Box 27"/>
          <p:cNvSpPr txBox="1">
            <a:spLocks noChangeArrowheads="1"/>
          </p:cNvSpPr>
          <p:nvPr/>
        </p:nvSpPr>
        <p:spPr bwMode="auto">
          <a:xfrm>
            <a:off x="6521450" y="4505325"/>
            <a:ext cx="1773238" cy="4572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>
                <a:solidFill>
                  <a:schemeClr val="accent2"/>
                </a:solidFill>
              </a:rPr>
              <a:t>Zone</a:t>
            </a:r>
            <a:r>
              <a:rPr lang="en-US"/>
              <a:t> of cells</a:t>
            </a:r>
          </a:p>
        </p:txBody>
      </p:sp>
      <p:sp>
        <p:nvSpPr>
          <p:cNvPr id="16412" name="Line 28"/>
          <p:cNvSpPr>
            <a:spLocks noChangeShapeType="1"/>
          </p:cNvSpPr>
          <p:nvPr/>
        </p:nvSpPr>
        <p:spPr bwMode="auto">
          <a:xfrm>
            <a:off x="5546725" y="2362200"/>
            <a:ext cx="1158875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 type="triangle" w="med" len="med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82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we combine these data?</a:t>
            </a:r>
          </a:p>
        </p:txBody>
      </p:sp>
      <p:pic>
        <p:nvPicPr>
          <p:cNvPr id="18435" name="Picture 3" descr="four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89075" y="2468563"/>
            <a:ext cx="1608138" cy="279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6" name="Picture 4" descr="four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63938" y="2438400"/>
            <a:ext cx="1884362" cy="294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7" name="Picture 5" descr="four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673725" y="2525713"/>
            <a:ext cx="1708150" cy="273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8" name="Picture 6" descr="Four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415213" y="3048000"/>
            <a:ext cx="1511300" cy="163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39" name="Text Box 7"/>
          <p:cNvSpPr txBox="1">
            <a:spLocks noChangeArrowheads="1"/>
          </p:cNvSpPr>
          <p:nvPr/>
        </p:nvSpPr>
        <p:spPr bwMode="auto">
          <a:xfrm>
            <a:off x="1292225" y="5310188"/>
            <a:ext cx="2270125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/>
              <a:t>Digital Elevation</a:t>
            </a:r>
          </a:p>
          <a:p>
            <a:pPr eaLnBrk="1" hangingPunct="1"/>
            <a:r>
              <a:rPr lang="en-US"/>
              <a:t>Models</a:t>
            </a:r>
          </a:p>
        </p:txBody>
      </p:sp>
      <p:sp>
        <p:nvSpPr>
          <p:cNvPr id="18440" name="Text Box 8"/>
          <p:cNvSpPr txBox="1">
            <a:spLocks noChangeArrowheads="1"/>
          </p:cNvSpPr>
          <p:nvPr/>
        </p:nvSpPr>
        <p:spPr bwMode="auto">
          <a:xfrm>
            <a:off x="3709988" y="5468938"/>
            <a:ext cx="160496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/>
              <a:t>Watersheds</a:t>
            </a:r>
          </a:p>
        </p:txBody>
      </p:sp>
      <p:sp>
        <p:nvSpPr>
          <p:cNvPr id="18441" name="Text Box 9"/>
          <p:cNvSpPr txBox="1">
            <a:spLocks noChangeArrowheads="1"/>
          </p:cNvSpPr>
          <p:nvPr/>
        </p:nvSpPr>
        <p:spPr bwMode="auto">
          <a:xfrm>
            <a:off x="5837238" y="5449888"/>
            <a:ext cx="11652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/>
              <a:t>Streams</a:t>
            </a:r>
          </a:p>
        </p:txBody>
      </p:sp>
      <p:sp>
        <p:nvSpPr>
          <p:cNvPr id="18442" name="Text Box 10"/>
          <p:cNvSpPr txBox="1">
            <a:spLocks noChangeArrowheads="1"/>
          </p:cNvSpPr>
          <p:nvPr/>
        </p:nvSpPr>
        <p:spPr bwMode="auto">
          <a:xfrm>
            <a:off x="7421563" y="5486400"/>
            <a:ext cx="172243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/>
              <a:t>Waterbodies</a:t>
            </a:r>
          </a:p>
        </p:txBody>
      </p:sp>
    </p:spTree>
    <p:extLst>
      <p:ext uri="{BB962C8B-B14F-4D97-AF65-F5344CB8AC3E}">
        <p14:creationId xmlns:p14="http://schemas.microsoft.com/office/powerpoint/2010/main" val="1453006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5087938" y="1497013"/>
            <a:ext cx="3810000" cy="1736725"/>
          </a:xfrm>
        </p:spPr>
        <p:txBody>
          <a:bodyPr>
            <a:normAutofit fontScale="90000"/>
          </a:bodyPr>
          <a:lstStyle/>
          <a:p>
            <a:pPr algn="r"/>
            <a:r>
              <a:rPr lang="en-US"/>
              <a:t>An integrated </a:t>
            </a:r>
            <a:br>
              <a:rPr lang="en-US"/>
            </a:br>
            <a:r>
              <a:rPr lang="en-US"/>
              <a:t>raster-vector </a:t>
            </a:r>
            <a:br>
              <a:rPr lang="en-US"/>
            </a:br>
            <a:r>
              <a:rPr lang="en-US"/>
              <a:t>database</a:t>
            </a:r>
          </a:p>
        </p:txBody>
      </p:sp>
      <p:pic>
        <p:nvPicPr>
          <p:cNvPr id="19459" name="Picture 3" descr="combin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41500" y="304800"/>
            <a:ext cx="3957638" cy="561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70091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1434</TotalTime>
  <Words>142</Words>
  <Application>Microsoft Office PowerPoint</Application>
  <PresentationFormat>On-screen Show (4:3)</PresentationFormat>
  <Paragraphs>48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MS PGothic</vt:lpstr>
      <vt:lpstr>Arial</vt:lpstr>
      <vt:lpstr>Calibri</vt:lpstr>
      <vt:lpstr>Times</vt:lpstr>
      <vt:lpstr>Times New Roman</vt:lpstr>
      <vt:lpstr>Office Theme</vt:lpstr>
      <vt:lpstr>GEOSPATIAL DATA ANALYSIS USING R</vt:lpstr>
      <vt:lpstr>Geo-Spatial</vt:lpstr>
      <vt:lpstr>PowerPoint Presentation</vt:lpstr>
      <vt:lpstr>PowerPoint Presentation</vt:lpstr>
      <vt:lpstr>What is a shapefile?</vt:lpstr>
      <vt:lpstr>Raster and Vector Data</vt:lpstr>
      <vt:lpstr>How do we combine these data?</vt:lpstr>
      <vt:lpstr>An integrated  raster-vector  database</vt:lpstr>
    </vt:vector>
  </TitlesOfParts>
  <Company>University of Nebraska-Lincoln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Baburao Kamble</dc:creator>
  <cp:lastModifiedBy>Baburao Kamble</cp:lastModifiedBy>
  <cp:revision>6</cp:revision>
  <dcterms:created xsi:type="dcterms:W3CDTF">2014-11-16T19:34:17Z</dcterms:created>
  <dcterms:modified xsi:type="dcterms:W3CDTF">2014-11-17T20:55:41Z</dcterms:modified>
</cp:coreProperties>
</file>

<file path=docProps/thumbnail.jpeg>
</file>